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3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255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2896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7033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1575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9583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304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22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8547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708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630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68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48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42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56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955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103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711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6B4757-02C0-4B42-B726-4BA712EB12F4}" type="datetimeFigureOut">
              <a:rPr lang="fa-IR" smtClean="0"/>
              <a:t>06/01/1445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54BC3-336D-4960-9CA9-C228927857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8611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289" y="4661941"/>
            <a:ext cx="5830462" cy="1111274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A premature neonate with respiratory distress …</a:t>
            </a:r>
            <a:endParaRPr lang="fa-IR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4688" y="4549514"/>
            <a:ext cx="3612630" cy="2308486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 smtClean="0"/>
              <a:t>               </a:t>
            </a:r>
            <a:r>
              <a:rPr lang="en-US" sz="3200" b="1" dirty="0" smtClean="0"/>
              <a:t>CPC</a:t>
            </a:r>
            <a:endParaRPr lang="en-US" sz="2800" b="1" dirty="0" smtClean="0"/>
          </a:p>
          <a:p>
            <a:pPr algn="ctr"/>
            <a:r>
              <a:rPr lang="en-US" sz="2400" dirty="0" smtClean="0"/>
              <a:t>By pediatric group</a:t>
            </a:r>
            <a:endParaRPr lang="fa-IR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75751" cy="37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At 1402/08/30 again </a:t>
            </a:r>
            <a:r>
              <a:rPr lang="en-US" dirty="0" err="1" smtClean="0"/>
              <a:t>pt</a:t>
            </a:r>
            <a:r>
              <a:rPr lang="en-US" dirty="0" smtClean="0"/>
              <a:t> progressed with mild pulmonary hemorrhage (bloody secretion in ETT tube) that 40 cc FFP was transfused in order to stop progressing .</a:t>
            </a:r>
          </a:p>
          <a:p>
            <a:pPr marL="0" indent="0" algn="l">
              <a:buNone/>
            </a:pPr>
            <a:r>
              <a:rPr lang="en-US" dirty="0" smtClean="0"/>
              <a:t>Also brain </a:t>
            </a:r>
            <a:r>
              <a:rPr lang="en-US" dirty="0" err="1" smtClean="0"/>
              <a:t>sono</a:t>
            </a:r>
            <a:r>
              <a:rPr lang="en-US" dirty="0" smtClean="0"/>
              <a:t> (R/O ICH) was done that result was normal.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687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findings: 1402/08/30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381382" y="1853248"/>
            <a:ext cx="7934179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Trebuchet MS" panose="020B0603020202020204"/>
              </a:rPr>
              <a:t>G6PD:                        normal</a:t>
            </a:r>
          </a:p>
          <a:p>
            <a:pPr algn="l" rtl="0"/>
            <a:endParaRPr lang="en-US" sz="2800" dirty="0">
              <a:latin typeface="Trebuchet MS" panose="020B0603020202020204"/>
            </a:endParaRPr>
          </a:p>
          <a:p>
            <a:pPr algn="l" rtl="0"/>
            <a:r>
              <a:rPr lang="en-US" sz="2800" dirty="0">
                <a:solidFill>
                  <a:srgbClr val="FF0000"/>
                </a:solidFill>
                <a:latin typeface="Trebuchet MS" panose="020B0603020202020204"/>
              </a:rPr>
              <a:t>Urea:                          H 78</a:t>
            </a:r>
          </a:p>
          <a:p>
            <a:pPr algn="l" rtl="0"/>
            <a:r>
              <a:rPr lang="en-US" sz="2800" dirty="0">
                <a:latin typeface="Trebuchet MS" panose="020B0603020202020204"/>
              </a:rPr>
              <a:t>Creatinine:                    0.82</a:t>
            </a:r>
          </a:p>
          <a:p>
            <a:pPr algn="l" rtl="0"/>
            <a:r>
              <a:rPr lang="en-US" sz="2800" dirty="0">
                <a:latin typeface="Trebuchet MS" panose="020B0603020202020204"/>
              </a:rPr>
              <a:t>Calcium:                        8.7</a:t>
            </a:r>
          </a:p>
          <a:p>
            <a:pPr algn="l" rtl="0"/>
            <a:r>
              <a:rPr lang="en-US" sz="2800" dirty="0">
                <a:latin typeface="Trebuchet MS" panose="020B0603020202020204"/>
              </a:rPr>
              <a:t>Sodium:                         144</a:t>
            </a:r>
          </a:p>
          <a:p>
            <a:pPr algn="l" rtl="0"/>
            <a:r>
              <a:rPr lang="en-US" sz="2800" dirty="0">
                <a:solidFill>
                  <a:srgbClr val="FF0000"/>
                </a:solidFill>
                <a:latin typeface="Trebuchet MS" panose="020B0603020202020204"/>
              </a:rPr>
              <a:t>Total bilirubin:               10.3</a:t>
            </a:r>
          </a:p>
          <a:p>
            <a:pPr algn="l" rtl="0"/>
            <a:r>
              <a:rPr lang="en-US" sz="2800" dirty="0">
                <a:latin typeface="Trebuchet MS" panose="020B0603020202020204"/>
              </a:rPr>
              <a:t>Direct  bilirubin:          H 0.5</a:t>
            </a:r>
            <a:endParaRPr lang="fa-IR" sz="2800" dirty="0">
              <a:latin typeface="Trebuchet MS" panose="020B06030202020202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4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At 1402/09/01 NAC was started due to thick discharge in ETT tube and gradually ventilator setup was decreased.</a:t>
            </a:r>
          </a:p>
          <a:p>
            <a:pPr marL="0" indent="0" algn="l">
              <a:buNone/>
            </a:pPr>
            <a:r>
              <a:rPr lang="en-US" dirty="0" smtClean="0"/>
              <a:t>At 1402/09/01 </a:t>
            </a:r>
            <a:r>
              <a:rPr lang="en-US" dirty="0" err="1" smtClean="0"/>
              <a:t>pt</a:t>
            </a:r>
            <a:r>
              <a:rPr lang="en-US" dirty="0" smtClean="0"/>
              <a:t> had coffee ground discharge and so became NPO for short time and lab was send:</a:t>
            </a:r>
          </a:p>
          <a:p>
            <a:pPr marL="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585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6615" y="360736"/>
            <a:ext cx="4293660" cy="62478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solidFill>
                  <a:prstClr val="black"/>
                </a:solidFill>
                <a:latin typeface="Trebuchet MS" panose="020B0603020202020204"/>
              </a:rPr>
              <a:t>CBC:</a:t>
            </a:r>
            <a:endParaRPr lang="en-US" sz="2000" dirty="0">
              <a:latin typeface="Trebuchet MS" panose="020B0603020202020204"/>
            </a:endParaRPr>
          </a:p>
          <a:p>
            <a:pPr algn="l" rtl="0"/>
            <a:endParaRPr lang="en-US" sz="2000" dirty="0">
              <a:latin typeface="Trebuchet MS" panose="020B0603020202020204"/>
            </a:endParaRPr>
          </a:p>
          <a:p>
            <a:pPr algn="l" rtl="0"/>
            <a:r>
              <a:rPr lang="en-US" sz="2000" dirty="0">
                <a:latin typeface="Trebuchet MS" panose="020B0603020202020204"/>
              </a:rPr>
              <a:t>WBC:                                 6700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RBC:                                  4.73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Hemoglobin:                      15.2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Hematocrit:                       44.3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MCV:                                  93.7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MCH:                                 32.1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MCHC:                               34.3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Platelets:                          244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Magnesium serum:             2.38</a:t>
            </a:r>
          </a:p>
          <a:p>
            <a:pPr algn="l" rtl="0"/>
            <a:endParaRPr lang="en-US" sz="2000" dirty="0">
              <a:latin typeface="Trebuchet MS" panose="020B0603020202020204"/>
            </a:endParaRPr>
          </a:p>
          <a:p>
            <a:pPr algn="l" rtl="0"/>
            <a:r>
              <a:rPr lang="en-US" sz="2000" dirty="0">
                <a:latin typeface="Trebuchet MS" panose="020B0603020202020204"/>
              </a:rPr>
              <a:t>Urea:                             H 89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Creatinine:                       0.80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Calcium:                           9.2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Phosphor:                      H 5.9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Sodium:                         L 133</a:t>
            </a:r>
          </a:p>
          <a:p>
            <a:pPr algn="l" rtl="0"/>
            <a:r>
              <a:rPr lang="en-US" sz="2000" dirty="0" err="1">
                <a:latin typeface="Trebuchet MS" panose="020B0603020202020204"/>
              </a:rPr>
              <a:t>Potasium</a:t>
            </a:r>
            <a:r>
              <a:rPr lang="en-US" sz="2000" dirty="0">
                <a:latin typeface="Trebuchet MS" panose="020B0603020202020204"/>
              </a:rPr>
              <a:t>:                         4.8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Total Bilirubin:                  9.1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Direct bilirubin:             H 0.5</a:t>
            </a:r>
            <a:endParaRPr lang="fa-IR" sz="2000" dirty="0">
              <a:latin typeface="Trebuchet MS" panose="020B0603020202020204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0128" y="930123"/>
            <a:ext cx="6597748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Trebuchet MS" panose="020B0603020202020204"/>
              </a:rPr>
              <a:t>PH:                         7.236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BB:                         42.7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BE:                        -5.0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BE </a:t>
            </a:r>
            <a:r>
              <a:rPr lang="en-US" sz="2000" dirty="0" err="1">
                <a:latin typeface="Trebuchet MS" panose="020B0603020202020204"/>
              </a:rPr>
              <a:t>ecf</a:t>
            </a:r>
            <a:r>
              <a:rPr lang="en-US" sz="2000" dirty="0">
                <a:latin typeface="Trebuchet MS" panose="020B0603020202020204"/>
              </a:rPr>
              <a:t>:                  -4.2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HCO3:                     23.2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PCO2:                     56.6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PO2:                       73.4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O2sat:                    91.8</a:t>
            </a:r>
            <a:endParaRPr lang="fa-IR" sz="2000" dirty="0">
              <a:latin typeface="Trebuchet MS" panose="020B06030202020202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At 1402/09/04</a:t>
            </a:r>
            <a:r>
              <a:rPr lang="en-US" dirty="0"/>
              <a:t> </a:t>
            </a:r>
            <a:r>
              <a:rPr lang="en-US" dirty="0" smtClean="0"/>
              <a:t>dexamethasone was started for weaning</a:t>
            </a:r>
          </a:p>
          <a:p>
            <a:pPr marL="0" lvl="0" indent="0" algn="l">
              <a:buClr>
                <a:srgbClr val="ACD433"/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At </a:t>
            </a:r>
            <a:r>
              <a:rPr lang="en-US" dirty="0" smtClean="0">
                <a:solidFill>
                  <a:prstClr val="white"/>
                </a:solidFill>
              </a:rPr>
              <a:t>1402/09/05 was </a:t>
            </a:r>
            <a:r>
              <a:rPr lang="en-US" dirty="0" err="1" smtClean="0">
                <a:solidFill>
                  <a:prstClr val="white"/>
                </a:solidFill>
              </a:rPr>
              <a:t>extubated</a:t>
            </a:r>
            <a:r>
              <a:rPr lang="en-US" dirty="0" smtClean="0">
                <a:solidFill>
                  <a:prstClr val="white"/>
                </a:solidFill>
              </a:rPr>
              <a:t> and underwent nasal </a:t>
            </a:r>
            <a:r>
              <a:rPr lang="en-US" dirty="0" err="1" smtClean="0">
                <a:solidFill>
                  <a:prstClr val="white"/>
                </a:solidFill>
              </a:rPr>
              <a:t>cpap</a:t>
            </a:r>
            <a:endParaRPr lang="en-US" dirty="0" smtClean="0">
              <a:solidFill>
                <a:prstClr val="white"/>
              </a:solidFill>
            </a:endParaRPr>
          </a:p>
          <a:p>
            <a:pPr marL="0" lvl="0" indent="0" algn="l">
              <a:buClr>
                <a:srgbClr val="ACD433"/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At </a:t>
            </a:r>
            <a:r>
              <a:rPr lang="en-US" dirty="0" smtClean="0">
                <a:solidFill>
                  <a:prstClr val="white"/>
                </a:solidFill>
              </a:rPr>
              <a:t>1402/09/08 </a:t>
            </a:r>
            <a:r>
              <a:rPr lang="en-US" dirty="0" err="1" smtClean="0">
                <a:solidFill>
                  <a:prstClr val="white"/>
                </a:solidFill>
              </a:rPr>
              <a:t>cpap</a:t>
            </a:r>
            <a:r>
              <a:rPr lang="en-US" dirty="0" smtClean="0">
                <a:solidFill>
                  <a:prstClr val="white"/>
                </a:solidFill>
              </a:rPr>
              <a:t> was Dc and O2 therapy with hood was </a:t>
            </a:r>
            <a:r>
              <a:rPr lang="en-US" dirty="0" err="1" smtClean="0">
                <a:solidFill>
                  <a:prstClr val="white"/>
                </a:solidFill>
              </a:rPr>
              <a:t>sarted</a:t>
            </a:r>
            <a:endParaRPr lang="fa-IR" dirty="0">
              <a:solidFill>
                <a:prstClr val="white"/>
              </a:solidFill>
            </a:endParaRPr>
          </a:p>
          <a:p>
            <a:pPr marL="0" lvl="0" indent="0" algn="l">
              <a:buClr>
                <a:srgbClr val="ACD433"/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At </a:t>
            </a:r>
            <a:r>
              <a:rPr lang="en-US" dirty="0" smtClean="0">
                <a:solidFill>
                  <a:prstClr val="white"/>
                </a:solidFill>
              </a:rPr>
              <a:t>1402/09/10 breast feeding training was started</a:t>
            </a:r>
            <a:endParaRPr lang="fa-IR" dirty="0">
              <a:solidFill>
                <a:prstClr val="white"/>
              </a:solidFill>
            </a:endParaRPr>
          </a:p>
          <a:p>
            <a:pPr marL="0" lvl="0" indent="0" algn="l">
              <a:buClr>
                <a:srgbClr val="ACD433"/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At </a:t>
            </a:r>
            <a:r>
              <a:rPr lang="en-US" dirty="0" smtClean="0">
                <a:solidFill>
                  <a:prstClr val="white"/>
                </a:solidFill>
              </a:rPr>
              <a:t>1402/09/12 transferred to ward with receiving O2 in incubator</a:t>
            </a:r>
            <a:endParaRPr lang="fa-IR" dirty="0">
              <a:solidFill>
                <a:prstClr val="white"/>
              </a:solidFill>
            </a:endParaRPr>
          </a:p>
          <a:p>
            <a:pPr marL="0" lvl="0" indent="0" algn="l">
              <a:buClr>
                <a:srgbClr val="ACD433"/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At </a:t>
            </a:r>
            <a:r>
              <a:rPr lang="en-US" dirty="0" smtClean="0">
                <a:solidFill>
                  <a:prstClr val="white"/>
                </a:solidFill>
              </a:rPr>
              <a:t>1402/09/14 was discharged from hospital with OPD f/u</a:t>
            </a:r>
            <a:endParaRPr lang="fa-IR" dirty="0">
              <a:solidFill>
                <a:prstClr val="white"/>
              </a:solidFill>
            </a:endParaRPr>
          </a:p>
          <a:p>
            <a:pPr marL="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9768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678" y="1988524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THANKS FOR YOUR ATTENTION</a:t>
            </a: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27309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74164"/>
            <a:ext cx="8946541" cy="4974235"/>
          </a:xfrm>
        </p:spPr>
        <p:txBody>
          <a:bodyPr>
            <a:normAutofit/>
          </a:bodyPr>
          <a:lstStyle/>
          <a:p>
            <a:endParaRPr lang="fa-IR" dirty="0" smtClean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 smtClean="0">
                <a:cs typeface="B Nazanin" panose="00000400000000000000" pitchFamily="2" charset="-78"/>
              </a:rPr>
              <a:t>Prenatal:</a:t>
            </a:r>
          </a:p>
          <a:p>
            <a:pPr marL="0" indent="0" algn="l">
              <a:buNone/>
            </a:pPr>
            <a:r>
              <a:rPr lang="en-US" dirty="0" smtClean="0">
                <a:cs typeface="B Nazanin" panose="00000400000000000000" pitchFamily="2" charset="-78"/>
              </a:rPr>
              <a:t>A 30 Y/O mother with </a:t>
            </a:r>
            <a:r>
              <a:rPr lang="en-US" dirty="0" err="1" smtClean="0">
                <a:cs typeface="B Nazanin" panose="00000400000000000000" pitchFamily="2" charset="-78"/>
              </a:rPr>
              <a:t>hx</a:t>
            </a:r>
            <a:r>
              <a:rPr lang="en-US" dirty="0" smtClean="0">
                <a:cs typeface="B Nazanin" panose="00000400000000000000" pitchFamily="2" charset="-78"/>
              </a:rPr>
              <a:t> of second infertility with G2P1A0L1 underwent C/S surgery due to prom and </a:t>
            </a:r>
            <a:r>
              <a:rPr lang="en-US" dirty="0" err="1" smtClean="0">
                <a:cs typeface="B Nazanin" panose="00000400000000000000" pitchFamily="2" charset="-78"/>
              </a:rPr>
              <a:t>hx</a:t>
            </a:r>
            <a:r>
              <a:rPr lang="en-US" dirty="0" smtClean="0">
                <a:cs typeface="B Nazanin" panose="00000400000000000000" pitchFamily="2" charset="-78"/>
              </a:rPr>
              <a:t> of pervious C/S</a:t>
            </a:r>
            <a:endParaRPr lang="fa-IR" dirty="0" smtClean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endParaRPr lang="en-US" dirty="0" smtClean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endParaRPr lang="en-US" dirty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r>
              <a:rPr lang="en-US" dirty="0" smtClean="0">
                <a:cs typeface="B Nazanin" panose="00000400000000000000" pitchFamily="2" charset="-78"/>
              </a:rPr>
              <a:t>Natal:</a:t>
            </a:r>
          </a:p>
          <a:p>
            <a:pPr marL="0" indent="0" algn="l">
              <a:buNone/>
            </a:pPr>
            <a:r>
              <a:rPr lang="en-US" dirty="0" smtClean="0">
                <a:cs typeface="B Nazanin" panose="00000400000000000000" pitchFamily="2" charset="-78"/>
              </a:rPr>
              <a:t>            HC          31.5</a:t>
            </a:r>
          </a:p>
          <a:p>
            <a:pPr marL="0" indent="0" algn="l">
              <a:buNone/>
            </a:pPr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en-US" dirty="0" smtClean="0">
                <a:cs typeface="B Nazanin" panose="00000400000000000000" pitchFamily="2" charset="-78"/>
              </a:rPr>
              <a:t>           BWT        2 KG</a:t>
            </a:r>
          </a:p>
          <a:p>
            <a:pPr marL="0" indent="0" algn="l">
              <a:buNone/>
            </a:pPr>
            <a:r>
              <a:rPr lang="en-US" dirty="0" smtClean="0">
                <a:cs typeface="B Nazanin" panose="00000400000000000000" pitchFamily="2" charset="-78"/>
              </a:rPr>
              <a:t>            L              43</a:t>
            </a:r>
            <a:endParaRPr lang="fa-IR" dirty="0" smtClean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r>
              <a:rPr lang="fa-IR" dirty="0" smtClean="0">
                <a:cs typeface="B Nazanin" panose="00000400000000000000" pitchFamily="2" charset="-78"/>
              </a:rPr>
              <a:t>        </a:t>
            </a:r>
            <a:r>
              <a:rPr lang="en-US" dirty="0" smtClean="0">
                <a:cs typeface="B Nazanin" panose="00000400000000000000" pitchFamily="2" charset="-78"/>
              </a:rPr>
              <a:t>       1402/08/26 at 21:20</a:t>
            </a:r>
            <a:r>
              <a:rPr lang="fa-IR" dirty="0" smtClean="0">
                <a:cs typeface="B Nazanin" panose="00000400000000000000" pitchFamily="2" charset="-78"/>
              </a:rPr>
              <a:t>     </a:t>
            </a:r>
            <a:r>
              <a:rPr lang="en-US" dirty="0" smtClean="0">
                <a:cs typeface="B Nazanin" panose="00000400000000000000" pitchFamily="2" charset="-78"/>
              </a:rPr>
              <a:t>            Date</a:t>
            </a:r>
            <a:endParaRPr lang="en-US" dirty="0">
              <a:cs typeface="B Nazanin" panose="00000400000000000000" pitchFamily="2" charset="-78"/>
            </a:endParaRPr>
          </a:p>
          <a:p>
            <a:pPr marL="0" indent="0" algn="l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0851" y="4422099"/>
            <a:ext cx="4946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308484" y="5246556"/>
            <a:ext cx="641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48327" y="4835833"/>
            <a:ext cx="49467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722223" y="5623809"/>
            <a:ext cx="6415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1" y="388324"/>
            <a:ext cx="9404723" cy="1400530"/>
          </a:xfrm>
        </p:spPr>
        <p:txBody>
          <a:bodyPr/>
          <a:lstStyle/>
          <a:p>
            <a:r>
              <a:rPr lang="en-US" dirty="0" smtClean="0"/>
              <a:t>POST NATAL HX &amp; P/E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720" y="1924129"/>
            <a:ext cx="9403742" cy="4195481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 smtClean="0"/>
              <a:t>PT was </a:t>
            </a:r>
            <a:r>
              <a:rPr lang="en-US" dirty="0" err="1" smtClean="0"/>
              <a:t>borned</a:t>
            </a:r>
            <a:r>
              <a:rPr lang="en-US" dirty="0" smtClean="0"/>
              <a:t> with APGAR 8 &gt; 10 </a:t>
            </a:r>
          </a:p>
          <a:p>
            <a:pPr marL="0" indent="0" algn="l">
              <a:buNone/>
            </a:pPr>
            <a:r>
              <a:rPr lang="en-US" dirty="0" smtClean="0"/>
              <a:t>After 15 min developed with respiratory distress (grunting, retraction, nasal flaring with spo2 90-91 %) and transferred to NICU and below orders was done:</a:t>
            </a:r>
          </a:p>
          <a:p>
            <a:pPr marL="0" indent="0" algn="l">
              <a:buNone/>
            </a:pPr>
            <a:r>
              <a:rPr lang="en-US" dirty="0" smtClean="0"/>
              <a:t>1/ Nasal </a:t>
            </a:r>
            <a:r>
              <a:rPr lang="en-US" dirty="0" err="1" smtClean="0"/>
              <a:t>cpap</a:t>
            </a: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2/ </a:t>
            </a:r>
            <a:r>
              <a:rPr lang="en-US" dirty="0" err="1" smtClean="0"/>
              <a:t>cxr</a:t>
            </a:r>
            <a:r>
              <a:rPr lang="en-US" dirty="0" smtClean="0"/>
              <a:t> and first lab data</a:t>
            </a:r>
          </a:p>
          <a:p>
            <a:pPr marL="0" indent="0" algn="l">
              <a:buNone/>
            </a:pPr>
            <a:r>
              <a:rPr lang="en-US" dirty="0" smtClean="0"/>
              <a:t>3/ AB TX</a:t>
            </a:r>
            <a:r>
              <a:rPr lang="en-US" dirty="0"/>
              <a:t> </a:t>
            </a:r>
            <a:r>
              <a:rPr lang="en-US" dirty="0" smtClean="0"/>
              <a:t>&amp; VIT K</a:t>
            </a:r>
            <a:endParaRPr lang="fa-IR" dirty="0" smtClean="0"/>
          </a:p>
          <a:p>
            <a:pPr marL="0" indent="0" algn="l">
              <a:buNone/>
            </a:pPr>
            <a:r>
              <a:rPr lang="en-US" dirty="0" smtClean="0"/>
              <a:t>4/ caffeine</a:t>
            </a:r>
          </a:p>
          <a:p>
            <a:pPr marL="0" indent="0" algn="l">
              <a:buNone/>
            </a:pPr>
            <a:r>
              <a:rPr lang="en-US" dirty="0" smtClean="0"/>
              <a:t>5/ NPO &amp; serum</a:t>
            </a:r>
          </a:p>
          <a:p>
            <a:pPr marL="0" indent="0" algn="l">
              <a:buNone/>
            </a:pPr>
            <a:r>
              <a:rPr lang="en-US" dirty="0" smtClean="0"/>
              <a:t>6/OGT </a:t>
            </a:r>
          </a:p>
          <a:p>
            <a:pPr marL="0" indent="0" algn="l">
              <a:buNone/>
            </a:pPr>
            <a:r>
              <a:rPr lang="en-US" dirty="0" smtClean="0"/>
              <a:t>7/ HM&amp;PO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109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findings: 1402/08/26 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258805" y="1791325"/>
            <a:ext cx="4317777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>
                <a:latin typeface="Trebuchet MS" panose="020B0603020202020204"/>
              </a:rPr>
              <a:t>CBC: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WBC:                8550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RBC:                3.82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RDW:               15.0</a:t>
            </a:r>
          </a:p>
          <a:p>
            <a:pPr algn="just" rtl="0"/>
            <a:r>
              <a:rPr lang="en-US" sz="2800" dirty="0" err="1">
                <a:latin typeface="Trebuchet MS" panose="020B0603020202020204"/>
              </a:rPr>
              <a:t>Mpv</a:t>
            </a:r>
            <a:r>
              <a:rPr lang="en-US" sz="2800" dirty="0">
                <a:latin typeface="Trebuchet MS" panose="020B0603020202020204"/>
              </a:rPr>
              <a:t>                  7.4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Hemoglobin:     13.2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Hematocrit:      40.7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MCV:                 107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MCH:                 34.6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MCHC:               32.4</a:t>
            </a:r>
          </a:p>
        </p:txBody>
      </p:sp>
      <p:sp>
        <p:nvSpPr>
          <p:cNvPr id="5" name="Rectangle 4"/>
          <p:cNvSpPr/>
          <p:nvPr/>
        </p:nvSpPr>
        <p:spPr>
          <a:xfrm>
            <a:off x="5348472" y="2222212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0"/>
            <a:r>
              <a:rPr lang="en-US" sz="2800" dirty="0">
                <a:latin typeface="Trebuchet MS" panose="020B0603020202020204"/>
              </a:rPr>
              <a:t>Platelets            265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BS:                    49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Calcium             10.2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Blood group        A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Rh                      negative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Pco2                   49.3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Po2                     49.6</a:t>
            </a:r>
          </a:p>
          <a:p>
            <a:pPr algn="just" rtl="0"/>
            <a:r>
              <a:rPr lang="en-US" sz="2800" dirty="0">
                <a:latin typeface="Trebuchet MS" panose="020B0603020202020204"/>
              </a:rPr>
              <a:t>O2 sat                 80.5</a:t>
            </a:r>
          </a:p>
        </p:txBody>
      </p:sp>
    </p:spTree>
    <p:extLst>
      <p:ext uri="{BB962C8B-B14F-4D97-AF65-F5344CB8AC3E}">
        <p14:creationId xmlns:p14="http://schemas.microsoft.com/office/powerpoint/2010/main" val="17001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THE COURSE OF ADMISION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Nasal </a:t>
            </a:r>
            <a:r>
              <a:rPr lang="en-US" dirty="0" err="1" smtClean="0"/>
              <a:t>cpap</a:t>
            </a:r>
            <a:r>
              <a:rPr lang="en-US" dirty="0" smtClean="0"/>
              <a:t> was failed and so </a:t>
            </a:r>
            <a:r>
              <a:rPr lang="en-US" dirty="0" err="1" smtClean="0"/>
              <a:t>pt</a:t>
            </a:r>
            <a:r>
              <a:rPr lang="en-US" dirty="0" smtClean="0"/>
              <a:t> received surfactant (Bless 10 cc) at tomorrow morning 6 am  then underwent ventilator (SIMV mode)</a:t>
            </a:r>
          </a:p>
          <a:p>
            <a:pPr marL="0" indent="0" algn="l">
              <a:buNone/>
            </a:pPr>
            <a:r>
              <a:rPr lang="en-US" dirty="0" smtClean="0"/>
              <a:t>Consult with neonatologist was done that </a:t>
            </a:r>
            <a:r>
              <a:rPr lang="en-US" dirty="0" err="1" smtClean="0"/>
              <a:t>Apotel</a:t>
            </a:r>
            <a:r>
              <a:rPr lang="en-US" dirty="0" smtClean="0"/>
              <a:t> with impression PDA and also </a:t>
            </a:r>
            <a:r>
              <a:rPr lang="en-US" dirty="0" err="1" smtClean="0"/>
              <a:t>Dobutamine</a:t>
            </a:r>
            <a:r>
              <a:rPr lang="en-US" dirty="0" smtClean="0"/>
              <a:t> drip due  to weak pulse was started.</a:t>
            </a:r>
          </a:p>
          <a:p>
            <a:pPr marL="0" indent="0" algn="l">
              <a:buNone/>
            </a:pPr>
            <a:r>
              <a:rPr lang="en-US" dirty="0" smtClean="0"/>
              <a:t>At 12 MD </a:t>
            </a:r>
            <a:r>
              <a:rPr lang="en-US" dirty="0" err="1" smtClean="0"/>
              <a:t>pt</a:t>
            </a:r>
            <a:r>
              <a:rPr lang="en-US" dirty="0" smtClean="0"/>
              <a:t> progressed with respiratory distress and bloody discharge in ETT tube and so below orders was done:</a:t>
            </a:r>
          </a:p>
          <a:p>
            <a:pPr marL="0" indent="0" algn="l">
              <a:buNone/>
            </a:pPr>
            <a:r>
              <a:rPr lang="fa-IR" dirty="0" smtClean="0"/>
              <a:t> </a:t>
            </a:r>
            <a:endParaRPr lang="en-US" dirty="0" smtClean="0"/>
          </a:p>
          <a:p>
            <a:pPr marL="0" indent="0" algn="l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6199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dirty="0"/>
              <a:t>1/ </a:t>
            </a:r>
            <a:r>
              <a:rPr lang="en-US" dirty="0" err="1"/>
              <a:t>Ambu</a:t>
            </a:r>
            <a:r>
              <a:rPr lang="en-US" dirty="0"/>
              <a:t> ventilation</a:t>
            </a:r>
          </a:p>
          <a:p>
            <a:pPr marL="0" indent="0" algn="l">
              <a:buNone/>
            </a:pPr>
            <a:r>
              <a:rPr lang="en-US" dirty="0"/>
              <a:t>2/ Epinephrine (1/10000) 0/1 </a:t>
            </a:r>
            <a:r>
              <a:rPr lang="en-US" dirty="0" smtClean="0"/>
              <a:t>cc/kg in </a:t>
            </a:r>
            <a:r>
              <a:rPr lang="en-US" dirty="0"/>
              <a:t>ETT that repeated several times</a:t>
            </a:r>
          </a:p>
          <a:p>
            <a:pPr marL="0" indent="0" algn="l">
              <a:buNone/>
            </a:pPr>
            <a:r>
              <a:rPr lang="en-US" dirty="0"/>
              <a:t>3/ transfuse 40 cc FFP</a:t>
            </a:r>
          </a:p>
          <a:p>
            <a:pPr marL="0" indent="0" algn="l">
              <a:buNone/>
            </a:pPr>
            <a:r>
              <a:rPr lang="en-US" dirty="0"/>
              <a:t>4/ Prep 40 cc packed-cell</a:t>
            </a:r>
          </a:p>
          <a:p>
            <a:pPr marL="0" indent="0" algn="l">
              <a:buNone/>
            </a:pPr>
            <a:r>
              <a:rPr lang="en-US" dirty="0"/>
              <a:t>5/ Send lab data</a:t>
            </a:r>
          </a:p>
          <a:p>
            <a:pPr marL="0" indent="0" algn="l">
              <a:buNone/>
            </a:pPr>
            <a:r>
              <a:rPr lang="en-US" dirty="0"/>
              <a:t>6/ Neonatology consult</a:t>
            </a:r>
          </a:p>
          <a:p>
            <a:pPr marL="0" indent="0" algn="l">
              <a:buNone/>
            </a:pPr>
            <a:r>
              <a:rPr lang="en-US" dirty="0"/>
              <a:t>7/change ventilator setup: high peep</a:t>
            </a:r>
          </a:p>
          <a:p>
            <a:pPr marL="0" indent="0" algn="l">
              <a:buNone/>
            </a:pPr>
            <a:r>
              <a:rPr lang="en-US" dirty="0"/>
              <a:t>8/ Second dose of surfactant at 4 </a:t>
            </a:r>
            <a:r>
              <a:rPr lang="en-US" dirty="0" smtClean="0"/>
              <a:t>pm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Finally </a:t>
            </a:r>
            <a:r>
              <a:rPr lang="en-US" dirty="0" err="1"/>
              <a:t>pt</a:t>
            </a:r>
            <a:r>
              <a:rPr lang="en-US" dirty="0"/>
              <a:t> became stable at 5 pm </a:t>
            </a:r>
            <a:endParaRPr lang="fa-IR" dirty="0"/>
          </a:p>
          <a:p>
            <a:pPr marL="0" indent="0" algn="l">
              <a:buNone/>
            </a:pP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2134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533" y="151156"/>
            <a:ext cx="9404723" cy="1400530"/>
          </a:xfrm>
        </p:spPr>
        <p:txBody>
          <a:bodyPr/>
          <a:lstStyle/>
          <a:p>
            <a:r>
              <a:rPr lang="en-US" dirty="0" smtClean="0"/>
              <a:t>Lab data findings: 1402/08/28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2237" y="1960839"/>
            <a:ext cx="3932327" cy="4195481"/>
          </a:xfrm>
        </p:spPr>
        <p:txBody>
          <a:bodyPr>
            <a:normAutofit fontScale="85000" lnSpcReduction="20000"/>
          </a:bodyPr>
          <a:lstStyle/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endParaRPr lang="en-US" sz="2200" dirty="0">
              <a:latin typeface="Trebuchet MS" panose="020B0603020202020204"/>
              <a:ea typeface="+mn-ea"/>
              <a:cs typeface="+mn-cs"/>
            </a:endParaRP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Urea                          H64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Creatinine                    1.18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Calcium                     L 6.6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Sodium                      L133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 err="1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Potasium</a:t>
            </a:r>
            <a:r>
              <a:rPr lang="en-US" sz="2200" dirty="0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                   H 7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Total bilirubin              10.1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Direct  bilirubin         H 0.4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endParaRPr lang="en-US" sz="2200" dirty="0">
              <a:latin typeface="Trebuchet MS" panose="020B0603020202020204"/>
              <a:ea typeface="+mn-ea"/>
              <a:cs typeface="+mn-cs"/>
            </a:endParaRP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PH                              7.342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BB                              38.7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Be                             -8.9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Be </a:t>
            </a:r>
            <a:r>
              <a:rPr lang="en-US" sz="2200" dirty="0" err="1">
                <a:latin typeface="Trebuchet MS" panose="020B0603020202020204"/>
                <a:ea typeface="+mn-ea"/>
                <a:cs typeface="+mn-cs"/>
              </a:rPr>
              <a:t>ecf</a:t>
            </a: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                       -10.4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solidFill>
                  <a:srgbClr val="FF0000"/>
                </a:solidFill>
                <a:latin typeface="Trebuchet MS" panose="020B0603020202020204"/>
                <a:ea typeface="+mn-ea"/>
                <a:cs typeface="+mn-cs"/>
              </a:rPr>
              <a:t>HCO3                          15.4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Pco2                           29.1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Po2                             72.9</a:t>
            </a:r>
          </a:p>
          <a:p>
            <a:pPr marL="0" lvl="0" indent="0" algn="l" defTabSz="914400" rtl="0">
              <a:spcBef>
                <a:spcPts val="0"/>
              </a:spcBef>
              <a:buClrTx/>
              <a:buSzTx/>
              <a:buNone/>
            </a:pPr>
            <a:r>
              <a:rPr lang="en-US" sz="2200" dirty="0">
                <a:latin typeface="Trebuchet MS" panose="020B0603020202020204"/>
                <a:ea typeface="+mn-ea"/>
                <a:cs typeface="+mn-cs"/>
              </a:rPr>
              <a:t>O2sat                          94.1</a:t>
            </a:r>
            <a:endParaRPr lang="fa-IR" sz="2200" dirty="0">
              <a:latin typeface="Trebuchet MS" panose="020B0603020202020204"/>
              <a:ea typeface="+mn-ea"/>
              <a:cs typeface="Tahoma" panose="020B0604030504040204" pitchFamily="34" charset="0"/>
            </a:endParaRPr>
          </a:p>
          <a:p>
            <a:pPr marL="0" indent="0" algn="l">
              <a:buNone/>
            </a:pP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987381" y="1306987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rtl="0"/>
            <a:endParaRPr lang="en-US" sz="2000" dirty="0">
              <a:solidFill>
                <a:prstClr val="black"/>
              </a:solidFill>
              <a:latin typeface="Trebuchet MS" panose="020B0603020202020204"/>
            </a:endParaRP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CBC: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WBC:                            16900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RBC:                             2.4</a:t>
            </a:r>
          </a:p>
          <a:p>
            <a:pPr lvl="0" algn="just" rtl="0"/>
            <a:r>
              <a:rPr lang="en-US" sz="2000" dirty="0">
                <a:solidFill>
                  <a:srgbClr val="FF0000"/>
                </a:solidFill>
                <a:latin typeface="Trebuchet MS" panose="020B0603020202020204"/>
              </a:rPr>
              <a:t>Hemoglobin:                 8.4</a:t>
            </a:r>
          </a:p>
          <a:p>
            <a:pPr lvl="0" algn="just" rtl="0"/>
            <a:r>
              <a:rPr lang="en-US" sz="2000" dirty="0">
                <a:solidFill>
                  <a:srgbClr val="FF0000"/>
                </a:solidFill>
                <a:latin typeface="Trebuchet MS" panose="020B0603020202020204"/>
              </a:rPr>
              <a:t>Hematocrit:                  28.0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MCV:                            116.7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MCH:                            35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MCHC:                          30.0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Platelets:                      260</a:t>
            </a:r>
          </a:p>
          <a:p>
            <a:pPr lvl="0" algn="just" rtl="0"/>
            <a:r>
              <a:rPr lang="en-US" sz="2000" dirty="0">
                <a:solidFill>
                  <a:srgbClr val="FF0000"/>
                </a:solidFill>
                <a:latin typeface="Trebuchet MS" panose="020B0603020202020204"/>
              </a:rPr>
              <a:t>PTT:                              47</a:t>
            </a:r>
          </a:p>
          <a:p>
            <a:pPr lvl="0" algn="just" rtl="0"/>
            <a:r>
              <a:rPr lang="en-US" sz="2000" dirty="0">
                <a:solidFill>
                  <a:srgbClr val="FF0000"/>
                </a:solidFill>
                <a:latin typeface="Trebuchet MS" panose="020B0603020202020204"/>
              </a:rPr>
              <a:t>PT:                                19</a:t>
            </a:r>
          </a:p>
          <a:p>
            <a:pPr lvl="0" algn="just" rtl="0"/>
            <a:r>
              <a:rPr lang="en-US" sz="2000" dirty="0">
                <a:solidFill>
                  <a:srgbClr val="FF0000"/>
                </a:solidFill>
                <a:latin typeface="Trebuchet MS" panose="020B0603020202020204"/>
              </a:rPr>
              <a:t>INR:                              1.79</a:t>
            </a:r>
          </a:p>
          <a:p>
            <a:pPr lvl="0" algn="just" rtl="0"/>
            <a:r>
              <a:rPr lang="en-US" sz="2000" dirty="0" smtClean="0">
                <a:latin typeface="Trebuchet MS" panose="020B0603020202020204"/>
              </a:rPr>
              <a:t>Blood </a:t>
            </a:r>
            <a:r>
              <a:rPr lang="en-US" sz="2000" dirty="0">
                <a:latin typeface="Trebuchet MS" panose="020B0603020202020204"/>
              </a:rPr>
              <a:t>group:                  A</a:t>
            </a:r>
          </a:p>
          <a:p>
            <a:pPr lvl="0" algn="just" rtl="0"/>
            <a:r>
              <a:rPr lang="en-US" sz="2000" dirty="0">
                <a:latin typeface="Trebuchet MS" panose="020B0603020202020204"/>
              </a:rPr>
              <a:t>Rh:                             negative</a:t>
            </a:r>
            <a:endParaRPr lang="fa-IR" sz="2000" dirty="0">
              <a:latin typeface="Trebuchet MS" panose="020B06030202020202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Due to HB drop,40 cc packed-cell was transfused</a:t>
            </a:r>
          </a:p>
          <a:p>
            <a:pPr marL="0" indent="0" algn="l">
              <a:buNone/>
            </a:pPr>
            <a:r>
              <a:rPr lang="en-US" dirty="0" smtClean="0"/>
              <a:t>Cardiology consult was done: normal Echo</a:t>
            </a:r>
          </a:p>
          <a:p>
            <a:pPr marL="0" indent="0" algn="l">
              <a:buNone/>
            </a:pPr>
            <a:r>
              <a:rPr lang="en-US" dirty="0" smtClean="0"/>
              <a:t>Milk was started with small volume and gradually advanced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331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findings: 1402/08/29</a:t>
            </a:r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6873256" y="1969158"/>
            <a:ext cx="3826413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>
                <a:latin typeface="Trebuchet MS" panose="020B0603020202020204"/>
              </a:rPr>
              <a:t>PH:                         7.154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BB:                         35.4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BE:                        -12.6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BE </a:t>
            </a:r>
            <a:r>
              <a:rPr lang="en-US" sz="2000" dirty="0" err="1">
                <a:latin typeface="Trebuchet MS" panose="020B0603020202020204"/>
              </a:rPr>
              <a:t>ecf</a:t>
            </a:r>
            <a:r>
              <a:rPr lang="en-US" sz="2000" dirty="0">
                <a:latin typeface="Trebuchet MS" panose="020B0603020202020204"/>
              </a:rPr>
              <a:t>:                  -12.8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HCO3:                     16.0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PCO2:                     47.5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PO2:                       79.4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O2sat:                    92.6</a:t>
            </a:r>
            <a:endParaRPr lang="fa-IR" sz="2000" dirty="0">
              <a:latin typeface="Trebuchet MS" panose="020B0603020202020204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5058" y="917912"/>
            <a:ext cx="4262510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2000" dirty="0">
              <a:latin typeface="Trebuchet MS" panose="020B0603020202020204"/>
            </a:endParaRPr>
          </a:p>
          <a:p>
            <a:pPr algn="l" rtl="0"/>
            <a:r>
              <a:rPr lang="en-US" sz="2000" dirty="0">
                <a:latin typeface="Trebuchet MS" panose="020B0603020202020204"/>
              </a:rPr>
              <a:t>CBC: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WBC:                                 8540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RBC:                                  5.10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RDW:                                 18.0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PDW:                                 16.2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MPV:                                  7.1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Hemoglobin:                      15.3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Hematocrit:                       47.1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MCV:                                  92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MCH:                                 30.0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MCHC:                               32.5</a:t>
            </a:r>
          </a:p>
          <a:p>
            <a:pPr algn="l" rtl="0"/>
            <a:r>
              <a:rPr lang="en-US" sz="2000" dirty="0">
                <a:latin typeface="Trebuchet MS" panose="020B0603020202020204"/>
              </a:rPr>
              <a:t>Platelets:                          180</a:t>
            </a:r>
          </a:p>
          <a:p>
            <a:pPr algn="l" rtl="0"/>
            <a:endParaRPr lang="en-US" sz="2000" dirty="0">
              <a:latin typeface="Trebuchet MS" panose="020B0603020202020204"/>
            </a:endParaRP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rebuchet MS" panose="020B0603020202020204"/>
              </a:rPr>
              <a:t>Urea:                              H 97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rebuchet MS" panose="020B0603020202020204"/>
              </a:rPr>
              <a:t>Creatinine:                        1.23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rebuchet MS" panose="020B0603020202020204"/>
              </a:rPr>
              <a:t>Calcium:                         L 7.6</a:t>
            </a:r>
          </a:p>
          <a:p>
            <a:pPr algn="l" rtl="0"/>
            <a:r>
              <a:rPr lang="en-US" sz="2000" dirty="0" smtClean="0">
                <a:latin typeface="Trebuchet MS" panose="020B0603020202020204"/>
              </a:rPr>
              <a:t>Sodium:                          H 148</a:t>
            </a:r>
          </a:p>
          <a:p>
            <a:pPr algn="l" rtl="0"/>
            <a:r>
              <a:rPr lang="en-US" sz="2000" dirty="0" err="1" smtClean="0">
                <a:latin typeface="Trebuchet MS" panose="020B0603020202020204"/>
              </a:rPr>
              <a:t>Potasium</a:t>
            </a:r>
            <a:r>
              <a:rPr lang="en-US" sz="2000" dirty="0" smtClean="0">
                <a:latin typeface="Trebuchet MS" panose="020B0603020202020204"/>
              </a:rPr>
              <a:t>:                          4.3</a:t>
            </a:r>
            <a:endParaRPr lang="fa-IR" sz="2000" dirty="0">
              <a:latin typeface="Trebuchet MS" panose="020B0603020202020204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2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189</TotalTime>
  <Words>762</Words>
  <Application>Microsoft Office PowerPoint</Application>
  <PresentationFormat>Widescreen</PresentationFormat>
  <Paragraphs>175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 Nazanin</vt:lpstr>
      <vt:lpstr>Century Gothic</vt:lpstr>
      <vt:lpstr>Tahoma</vt:lpstr>
      <vt:lpstr>Times New Roman</vt:lpstr>
      <vt:lpstr>Trebuchet MS</vt:lpstr>
      <vt:lpstr>Wingdings 3</vt:lpstr>
      <vt:lpstr>Ion</vt:lpstr>
      <vt:lpstr>A premature neonate with respiratory distress …</vt:lpstr>
      <vt:lpstr>History</vt:lpstr>
      <vt:lpstr>POST NATAL HX &amp; P/E</vt:lpstr>
      <vt:lpstr>Lab findings: 1402/08/26 </vt:lpstr>
      <vt:lpstr>AT THE COURSE OF ADMISION</vt:lpstr>
      <vt:lpstr>cont</vt:lpstr>
      <vt:lpstr>Lab data findings: 1402/08/28</vt:lpstr>
      <vt:lpstr>course</vt:lpstr>
      <vt:lpstr>Lab findings: 1402/08/29</vt:lpstr>
      <vt:lpstr>course</vt:lpstr>
      <vt:lpstr>Lab findings: 1402/08/30</vt:lpstr>
      <vt:lpstr>course</vt:lpstr>
      <vt:lpstr>PowerPoint Presentation</vt:lpstr>
      <vt:lpstr>Finally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نوزاد نارس با دیسترس تنفسی …</dc:title>
  <dc:creator>internet</dc:creator>
  <cp:lastModifiedBy>almas</cp:lastModifiedBy>
  <cp:revision>44</cp:revision>
  <dcterms:created xsi:type="dcterms:W3CDTF">2023-12-12T07:09:53Z</dcterms:created>
  <dcterms:modified xsi:type="dcterms:W3CDTF">2023-12-13T06:07:00Z</dcterms:modified>
</cp:coreProperties>
</file>